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59" r:id="rId1"/>
  </p:sldMasterIdLst>
  <p:notesMasterIdLst>
    <p:notesMasterId r:id="rId10"/>
  </p:notesMasterIdLst>
  <p:sldIdLst>
    <p:sldId id="256" r:id="rId2"/>
    <p:sldId id="265" r:id="rId3"/>
    <p:sldId id="257" r:id="rId4"/>
    <p:sldId id="258" r:id="rId5"/>
    <p:sldId id="259" r:id="rId6"/>
    <p:sldId id="260" r:id="rId7"/>
    <p:sldId id="266" r:id="rId8"/>
    <p:sldId id="261" r:id="rId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712"/>
    <p:restoredTop sz="83513"/>
  </p:normalViewPr>
  <p:slideViewPr>
    <p:cSldViewPr snapToGrid="0">
      <p:cViewPr varScale="1">
        <p:scale>
          <a:sx n="72" d="100"/>
          <a:sy n="72" d="100"/>
        </p:scale>
        <p:origin x="200" y="9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89c568c3b34a17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89c568c3b34a17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8ea11de5e09e18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8ea11de5e09e18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Put a guess in the chat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89c568c3b34a17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89c568c3b34a17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9c568c3b34a17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89c568c3b34a17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Can you think of any other variables to group by when aggregating the Boulder streamflow data? What would another way of grouping tell us about streamflow at these locations?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8739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6E3B-0CF9-D041-A3FD-9BC0A7728EA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9897C86-E655-8D43-A975-A2E288F837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7" name="Slide Number Placeholder 6">
            <a:extLst>
              <a:ext uri="{FF2B5EF4-FFF2-40B4-BE49-F238E27FC236}">
                <a16:creationId xmlns:a16="http://schemas.microsoft.com/office/drawing/2014/main" id="{AEA8E645-116F-7949-B9B3-3744C444C531}"/>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35496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98BD-DAA3-774B-85B6-8AA5DAF802E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04A84FB-7739-1943-AD55-B3A25576470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B225A2-FE51-F545-8590-BE00B5D994A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341A4AE-E3CB-4647-901A-72F5D0FF9B37}"/>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EC997653-01E3-C543-B18B-15B2A246173B}"/>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06C1D8A-37C7-764C-BD06-A2279F023CA5}"/>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7228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C084F-EA9B-0648-BEC7-55F150AA123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50FF1E9-D370-1E4D-A726-C3D5C082527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3F6EF203-3226-4645-BC39-C3655070530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F320FBA-0E4C-D24B-BE9B-2EC9110A6D92}"/>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C6C52706-ABCF-4B44-B855-46F7213C984F}"/>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CEB9ED5-0A5C-6C45-87A0-B8F25E1320C8}"/>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1601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0F39-D015-5042-903C-508A9ABFF3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C2C7E8-46C3-244E-A141-64712F4119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A5162-3C2E-7A41-869D-F40E98341622}"/>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1166D6F-7E72-A047-8BF6-D8056BB5DEE6}"/>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6688F2D-D06A-774C-A917-CF52B20DA91A}"/>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5493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47B17F-161A-8745-B98D-02DE33E5BFF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5A5140-BC33-B54C-A6F1-A261B4D632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62F975-A465-E04F-B6B0-E34F54D30398}"/>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72BC6EE-010E-224C-BF25-01107B3CBE4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5DCAE96-EF24-7042-898D-BF87D83AEF20}"/>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77326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480695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4034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206676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D4A361-A908-1A4D-890D-25168DB8A5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F4D0A2F8-DB3E-F044-AAE4-47FF4CBDBA4D}"/>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9" name="Title 8">
            <a:extLst>
              <a:ext uri="{FF2B5EF4-FFF2-40B4-BE49-F238E27FC236}">
                <a16:creationId xmlns:a16="http://schemas.microsoft.com/office/drawing/2014/main" id="{963BE469-DB03-D845-B80A-1F2131684F1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5579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inPoint">
    <p:bg>
      <p:bgPr>
        <a:solidFill>
          <a:schemeClr val="accent6"/>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5B24A8-8829-4B4A-A69D-6ED052EAD167}"/>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8" name="Title 7">
            <a:extLst>
              <a:ext uri="{FF2B5EF4-FFF2-40B4-BE49-F238E27FC236}">
                <a16:creationId xmlns:a16="http://schemas.microsoft.com/office/drawing/2014/main" id="{B2A58026-48E5-764D-A2F0-5C11C6DF9663}"/>
              </a:ext>
            </a:extLst>
          </p:cNvPr>
          <p:cNvSpPr>
            <a:spLocks noGrp="1"/>
          </p:cNvSpPr>
          <p:nvPr>
            <p:ph type="title"/>
          </p:nvPr>
        </p:nvSpPr>
        <p:spPr>
          <a:xfrm>
            <a:off x="640681" y="1055771"/>
            <a:ext cx="7914542" cy="3095123"/>
          </a:xfrm>
        </p:spPr>
        <p:txBody>
          <a:bodyPr anchor="ctr" anchorCtr="0"/>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786616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0B252-A2BB-6946-87C6-02E8A5FDBB7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0ED0FFE-5C6C-4E4C-A2D7-4F2ECE09B89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Slide Number Placeholder 6">
            <a:extLst>
              <a:ext uri="{FF2B5EF4-FFF2-40B4-BE49-F238E27FC236}">
                <a16:creationId xmlns:a16="http://schemas.microsoft.com/office/drawing/2014/main" id="{941C0A76-F2B1-B248-A5AE-9723523F374A}"/>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68291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EB3598-495F-874B-8E04-468D48271DA6}"/>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BE577B-3E3E-EA40-8C60-8D9B064960E4}"/>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8E63CE19-8C09-7842-9F7D-F0E036775327}"/>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9" name="Title 8">
            <a:extLst>
              <a:ext uri="{FF2B5EF4-FFF2-40B4-BE49-F238E27FC236}">
                <a16:creationId xmlns:a16="http://schemas.microsoft.com/office/drawing/2014/main" id="{BD70AE9C-0D2E-7E4E-94DC-1D0BCCC96C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8255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7799-C212-A146-824F-1D2C104C9DC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DB13A3-563C-5549-A05A-32E8C5FDA48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7074C5D-F8CC-E540-93E6-575B1D842708}"/>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EF4DC9-C3E8-DD4F-B32C-696D6649B44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98194-8737-0E4E-9965-03788A2B574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C4EC48D4-A0F9-EF44-87BF-18DCC4410DAE}"/>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4552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6EF4DC9-C3E8-DD4F-B32C-696D6649B441}"/>
              </a:ext>
            </a:extLst>
          </p:cNvPr>
          <p:cNvSpPr>
            <a:spLocks noGrp="1"/>
          </p:cNvSpPr>
          <p:nvPr>
            <p:ph type="body" sz="quarter" idx="3"/>
          </p:nvPr>
        </p:nvSpPr>
        <p:spPr>
          <a:xfrm>
            <a:off x="6077091" y="4015979"/>
            <a:ext cx="2738041" cy="617934"/>
          </a:xfrm>
        </p:spPr>
        <p:txBody>
          <a:bodyPr anchor="t" anchorCtr="0"/>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98194-8737-0E4E-9965-03788A2B5748}"/>
              </a:ext>
            </a:extLst>
          </p:cNvPr>
          <p:cNvSpPr>
            <a:spLocks noGrp="1"/>
          </p:cNvSpPr>
          <p:nvPr>
            <p:ph sz="quarter" idx="4"/>
          </p:nvPr>
        </p:nvSpPr>
        <p:spPr>
          <a:xfrm>
            <a:off x="6077091" y="1230319"/>
            <a:ext cx="27380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C4EC48D4-A0F9-EF44-87BF-18DCC4410DAE}"/>
              </a:ext>
            </a:extLst>
          </p:cNvPr>
          <p:cNvSpPr>
            <a:spLocks noGrp="1"/>
          </p:cNvSpPr>
          <p:nvPr>
            <p:ph type="sldNum" sz="quarter" idx="10"/>
          </p:nvPr>
        </p:nvSpPr>
        <p:spPr>
          <a:xfrm>
            <a:off x="6254017" y="4745030"/>
            <a:ext cx="2446817" cy="303069"/>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7" name="Title 6">
            <a:extLst>
              <a:ext uri="{FF2B5EF4-FFF2-40B4-BE49-F238E27FC236}">
                <a16:creationId xmlns:a16="http://schemas.microsoft.com/office/drawing/2014/main" id="{B79FB8DB-BBC5-574F-BC87-BFE23224D658}"/>
              </a:ext>
            </a:extLst>
          </p:cNvPr>
          <p:cNvSpPr>
            <a:spLocks noGrp="1"/>
          </p:cNvSpPr>
          <p:nvPr>
            <p:ph type="title"/>
          </p:nvPr>
        </p:nvSpPr>
        <p:spPr/>
        <p:txBody>
          <a:bodyPr/>
          <a:lstStyle/>
          <a:p>
            <a:r>
              <a:rPr lang="en-US"/>
              <a:t>Click to edit Master title style</a:t>
            </a:r>
          </a:p>
        </p:txBody>
      </p:sp>
      <p:sp>
        <p:nvSpPr>
          <p:cNvPr id="9" name="Text Placeholder 4">
            <a:extLst>
              <a:ext uri="{FF2B5EF4-FFF2-40B4-BE49-F238E27FC236}">
                <a16:creationId xmlns:a16="http://schemas.microsoft.com/office/drawing/2014/main" id="{892CA6BF-2C1C-A148-A0DF-343C5974C450}"/>
              </a:ext>
            </a:extLst>
          </p:cNvPr>
          <p:cNvSpPr>
            <a:spLocks noGrp="1"/>
          </p:cNvSpPr>
          <p:nvPr>
            <p:ph type="body" sz="quarter" idx="11"/>
          </p:nvPr>
        </p:nvSpPr>
        <p:spPr>
          <a:xfrm>
            <a:off x="266703" y="4015979"/>
            <a:ext cx="2738041" cy="617934"/>
          </a:xfrm>
        </p:spPr>
        <p:txBody>
          <a:bodyPr anchor="t" anchorCtr="0"/>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5">
            <a:extLst>
              <a:ext uri="{FF2B5EF4-FFF2-40B4-BE49-F238E27FC236}">
                <a16:creationId xmlns:a16="http://schemas.microsoft.com/office/drawing/2014/main" id="{3AC0E996-4935-4341-97EA-1FC835109A98}"/>
              </a:ext>
            </a:extLst>
          </p:cNvPr>
          <p:cNvSpPr>
            <a:spLocks noGrp="1"/>
          </p:cNvSpPr>
          <p:nvPr>
            <p:ph sz="quarter" idx="12"/>
          </p:nvPr>
        </p:nvSpPr>
        <p:spPr>
          <a:xfrm>
            <a:off x="266703" y="1230319"/>
            <a:ext cx="27380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76C49D64-5BDF-694D-AA0E-06378E63C8E4}"/>
              </a:ext>
            </a:extLst>
          </p:cNvPr>
          <p:cNvSpPr>
            <a:spLocks noGrp="1"/>
          </p:cNvSpPr>
          <p:nvPr>
            <p:ph type="body" sz="quarter" idx="13"/>
          </p:nvPr>
        </p:nvSpPr>
        <p:spPr>
          <a:xfrm>
            <a:off x="3171897" y="4016769"/>
            <a:ext cx="2738041" cy="617934"/>
          </a:xfrm>
        </p:spPr>
        <p:txBody>
          <a:bodyPr anchor="t" anchorCtr="0"/>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a:extLst>
              <a:ext uri="{FF2B5EF4-FFF2-40B4-BE49-F238E27FC236}">
                <a16:creationId xmlns:a16="http://schemas.microsoft.com/office/drawing/2014/main" id="{9CC91BD8-00DF-524D-A9F3-C351C19E68AA}"/>
              </a:ext>
            </a:extLst>
          </p:cNvPr>
          <p:cNvSpPr>
            <a:spLocks noGrp="1"/>
          </p:cNvSpPr>
          <p:nvPr>
            <p:ph sz="quarter" idx="14"/>
          </p:nvPr>
        </p:nvSpPr>
        <p:spPr>
          <a:xfrm>
            <a:off x="3171897" y="1231109"/>
            <a:ext cx="27380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670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EC47-42A7-6141-9859-2FFEBC525230}"/>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E770CBD-9C0B-7A42-9198-FE9BB1AB22E6}"/>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37410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6A2D54-984D-1245-B92F-F6C4BBAB4402}"/>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7B0DC280-7110-0740-87EB-369F0BBA47C4}"/>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2CB0732-AC87-BB4A-92E6-9C1D6EF5210A}"/>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38924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13E98A-A521-CC40-A963-8A27E9911EE8}"/>
              </a:ext>
            </a:extLst>
          </p:cNvPr>
          <p:cNvSpPr>
            <a:spLocks noGrp="1"/>
          </p:cNvSpPr>
          <p:nvPr>
            <p:ph type="title"/>
          </p:nvPr>
        </p:nvSpPr>
        <p:spPr>
          <a:xfrm>
            <a:off x="0" y="1"/>
            <a:ext cx="9144000" cy="994172"/>
          </a:xfrm>
          <a:prstGeom prst="rect">
            <a:avLst/>
          </a:prstGeom>
          <a:solidFill>
            <a:schemeClr val="accent2"/>
          </a:solid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922366-4902-6844-960F-5D138638A54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92A296F3-662D-2042-AFCD-E449D092A8E8}"/>
              </a:ext>
            </a:extLst>
          </p:cNvPr>
          <p:cNvSpPr>
            <a:spLocks noGrp="1"/>
          </p:cNvSpPr>
          <p:nvPr>
            <p:ph type="sldNum" sz="quarter" idx="4"/>
          </p:nvPr>
        </p:nvSpPr>
        <p:spPr>
          <a:xfrm>
            <a:off x="8825460" y="4840431"/>
            <a:ext cx="318541" cy="303069"/>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51347505"/>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Lst>
  <p:hf hdr="0" ftr="0" dt="0"/>
  <p:txStyles>
    <p:titleStyle>
      <a:lvl1pPr algn="l" defTabSz="685800" rtl="0" eaLnBrk="1" latinLnBrk="0" hangingPunct="1">
        <a:lnSpc>
          <a:spcPct val="90000"/>
        </a:lnSpc>
        <a:spcBef>
          <a:spcPct val="0"/>
        </a:spcBef>
        <a:buNone/>
        <a:defRPr sz="330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ithub.com/eculler/grouping-and-aggregating/raw/main/grouping_and_aggregating.pptx" TargetMode="External"/><Relationship Id="rId4" Type="http://schemas.openxmlformats.org/officeDocument/2006/relationships/hyperlink" Target="https://tinyurl.com/kmx86sv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tinyurl.com/544j5c4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hyperlink" Target="https://pandas.pydata.org/docs/reference/api/pandas.DataFrame.aggregate.html" TargetMode="External"/><Relationship Id="rId2" Type="http://schemas.openxmlformats.org/officeDocument/2006/relationships/hyperlink" Target="https://pandas.pydata.org/docs/reference/api/pandas.DataFrame.groupby.html" TargetMode="Externa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A picture of Boulder Creek in the fall. There are trees overhanging the creek.">
            <a:extLst>
              <a:ext uri="{FF2B5EF4-FFF2-40B4-BE49-F238E27FC236}">
                <a16:creationId xmlns:a16="http://schemas.microsoft.com/office/drawing/2014/main" id="{D22CBEB6-5E42-1446-A8CB-BFAF1AE63F98}"/>
              </a:ext>
            </a:extLst>
          </p:cNvPr>
          <p:cNvPicPr>
            <a:picLocks noChangeAspect="1"/>
          </p:cNvPicPr>
          <p:nvPr/>
        </p:nvPicPr>
        <p:blipFill rotWithShape="1">
          <a:blip r:embed="rId3"/>
          <a:srcRect t="12500" b="12500"/>
          <a:stretch/>
        </p:blipFill>
        <p:spPr>
          <a:xfrm>
            <a:off x="0" y="0"/>
            <a:ext cx="9144000" cy="5143500"/>
          </a:xfrm>
          <a:prstGeom prst="rect">
            <a:avLst/>
          </a:prstGeom>
        </p:spPr>
      </p:pic>
      <p:sp>
        <p:nvSpPr>
          <p:cNvPr id="54" name="Google Shape;54;p13"/>
          <p:cNvSpPr txBox="1">
            <a:spLocks noGrp="1"/>
          </p:cNvSpPr>
          <p:nvPr>
            <p:ph type="ctrTitle"/>
          </p:nvPr>
        </p:nvSpPr>
        <p:spPr>
          <a:xfrm>
            <a:off x="1143000" y="1356111"/>
            <a:ext cx="6858000" cy="923330"/>
          </a:xfrm>
          <a:prstGeom prst="rect">
            <a:avLst/>
          </a:prstGeom>
          <a:solidFill>
            <a:srgbClr val="FFFFFF">
              <a:alpha val="80000"/>
            </a:srgbClr>
          </a:solidFill>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chemeClr val="tx1"/>
                </a:solidFill>
              </a:rPr>
              <a:t>Grouping and aggregating</a:t>
            </a:r>
            <a:endParaRPr dirty="0">
              <a:solidFill>
                <a:schemeClr val="tx1"/>
              </a:solidFill>
            </a:endParaRPr>
          </a:p>
        </p:txBody>
      </p:sp>
      <p:sp>
        <p:nvSpPr>
          <p:cNvPr id="55" name="Google Shape;55;p13"/>
          <p:cNvSpPr txBox="1">
            <a:spLocks noGrp="1"/>
          </p:cNvSpPr>
          <p:nvPr>
            <p:ph type="subTitle" idx="1"/>
          </p:nvPr>
        </p:nvSpPr>
        <p:spPr>
          <a:xfrm>
            <a:off x="1143000" y="2279441"/>
            <a:ext cx="6858000" cy="490708"/>
          </a:xfrm>
          <a:prstGeom prst="rect">
            <a:avLst/>
          </a:prstGeom>
          <a:solidFill>
            <a:srgbClr val="FFFFFF">
              <a:alpha val="80000"/>
            </a:srgbClr>
          </a:solidFill>
        </p:spPr>
        <p:txBody>
          <a:bodyPr spcFirstLastPara="1" wrap="square" lIns="91425" tIns="91425" rIns="91425" bIns="91425" anchor="t" anchorCtr="0">
            <a:noAutofit/>
          </a:bodyPr>
          <a:lstStyle/>
          <a:p>
            <a:pPr marL="0" lvl="0" indent="0" algn="ctr" rtl="0">
              <a:spcBef>
                <a:spcPts val="0"/>
              </a:spcBef>
              <a:spcAft>
                <a:spcPts val="0"/>
              </a:spcAft>
              <a:buNone/>
            </a:pPr>
            <a:r>
              <a:rPr lang="en-GB" dirty="0"/>
              <a:t>Analysing Boulder Creek streamflow data</a:t>
            </a:r>
            <a:endParaRPr dirty="0"/>
          </a:p>
        </p:txBody>
      </p:sp>
      <p:sp>
        <p:nvSpPr>
          <p:cNvPr id="2" name="TextBox 1">
            <a:extLst>
              <a:ext uri="{FF2B5EF4-FFF2-40B4-BE49-F238E27FC236}">
                <a16:creationId xmlns:a16="http://schemas.microsoft.com/office/drawing/2014/main" id="{49CA83F7-1D0C-9547-9422-F9ED73C45AAF}"/>
              </a:ext>
            </a:extLst>
          </p:cNvPr>
          <p:cNvSpPr txBox="1"/>
          <p:nvPr/>
        </p:nvSpPr>
        <p:spPr>
          <a:xfrm>
            <a:off x="0" y="4300065"/>
            <a:ext cx="9144000" cy="646331"/>
          </a:xfrm>
          <a:prstGeom prst="rect">
            <a:avLst/>
          </a:prstGeom>
          <a:solidFill>
            <a:srgbClr val="FFFFFF">
              <a:alpha val="81176"/>
            </a:srgbClr>
          </a:solidFill>
        </p:spPr>
        <p:txBody>
          <a:bodyPr wrap="square" rtlCol="0">
            <a:spAutoFit/>
          </a:bodyPr>
          <a:lstStyle/>
          <a:p>
            <a:r>
              <a:rPr lang="en-US" dirty="0"/>
              <a:t>Link to presentation: </a:t>
            </a:r>
            <a:r>
              <a:rPr lang="en-US" dirty="0">
                <a:hlinkClick r:id="rId4"/>
              </a:rPr>
              <a:t>https://tinyurl.com/kmx86svn</a:t>
            </a:r>
            <a:r>
              <a:rPr lang="en-US" dirty="0"/>
              <a:t> </a:t>
            </a:r>
          </a:p>
          <a:p>
            <a:r>
              <a:rPr lang="en-US" dirty="0"/>
              <a:t>Link to lesson materials: </a:t>
            </a:r>
            <a:r>
              <a:rPr lang="en-US" dirty="0">
                <a:hlinkClick r:id="rId5"/>
              </a:rPr>
              <a:t>https://github.com/eculler/grouping-and-aggregating/</a:t>
            </a:r>
            <a:endParaRPr lang="en-US" dirty="0"/>
          </a:p>
        </p:txBody>
      </p:sp>
      <p:sp>
        <p:nvSpPr>
          <p:cNvPr id="6" name="Google Shape;55;p13">
            <a:extLst>
              <a:ext uri="{FF2B5EF4-FFF2-40B4-BE49-F238E27FC236}">
                <a16:creationId xmlns:a16="http://schemas.microsoft.com/office/drawing/2014/main" id="{0337E628-C29B-4341-BDD8-8C992938C9F8}"/>
              </a:ext>
            </a:extLst>
          </p:cNvPr>
          <p:cNvSpPr txBox="1">
            <a:spLocks/>
          </p:cNvSpPr>
          <p:nvPr/>
        </p:nvSpPr>
        <p:spPr>
          <a:xfrm>
            <a:off x="7758261" y="4309944"/>
            <a:ext cx="1385740" cy="636452"/>
          </a:xfrm>
          <a:prstGeom prst="rect">
            <a:avLst/>
          </a:prstGeom>
          <a:solidFill>
            <a:srgbClr val="FFFFFF"/>
          </a:solidFill>
        </p:spPr>
        <p:txBody>
          <a:bodyPr spcFirstLastPara="1" vert="horz" wrap="square" lIns="91425" tIns="91425" rIns="91425" bIns="91425" rtlCol="0" anchor="t" anchorCtr="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r">
              <a:spcBef>
                <a:spcPts val="0"/>
              </a:spcBef>
            </a:pPr>
            <a:r>
              <a:rPr lang="en-GB" dirty="0"/>
              <a:t>Elsa Culler</a:t>
            </a:r>
          </a:p>
        </p:txBody>
      </p:sp>
      <p:pic>
        <p:nvPicPr>
          <p:cNvPr id="5" name="Picture 4" descr="Text&#10;&#10;Description automatically generated with low confidence">
            <a:extLst>
              <a:ext uri="{FF2B5EF4-FFF2-40B4-BE49-F238E27FC236}">
                <a16:creationId xmlns:a16="http://schemas.microsoft.com/office/drawing/2014/main" id="{B9AAF69F-6AC0-944E-8FFE-3CA76EFC1D65}"/>
              </a:ext>
            </a:extLst>
          </p:cNvPr>
          <p:cNvPicPr>
            <a:picLocks noChangeAspect="1"/>
          </p:cNvPicPr>
          <p:nvPr/>
        </p:nvPicPr>
        <p:blipFill>
          <a:blip r:embed="rId6"/>
          <a:stretch>
            <a:fillRect/>
          </a:stretch>
        </p:blipFill>
        <p:spPr>
          <a:xfrm>
            <a:off x="7794713" y="4633843"/>
            <a:ext cx="1311579" cy="29729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733405-08E3-434D-B75A-D685A76F4872}"/>
              </a:ext>
            </a:extLst>
          </p:cNvPr>
          <p:cNvSpPr>
            <a:spLocks noGrp="1"/>
          </p:cNvSpPr>
          <p:nvPr>
            <p:ph idx="1"/>
          </p:nvPr>
        </p:nvSpPr>
        <p:spPr/>
        <p:txBody>
          <a:bodyPr/>
          <a:lstStyle/>
          <a:p>
            <a:r>
              <a:rPr lang="en-US" dirty="0"/>
              <a:t>analyze </a:t>
            </a:r>
            <a:r>
              <a:rPr lang="en-US" b="1" dirty="0"/>
              <a:t>time series’ of streamflow data </a:t>
            </a:r>
            <a:r>
              <a:rPr lang="en-US" dirty="0"/>
              <a:t>from multiple locations</a:t>
            </a:r>
          </a:p>
          <a:p>
            <a:r>
              <a:rPr lang="en-US" dirty="0"/>
              <a:t>identify when data analysis will require </a:t>
            </a:r>
            <a:r>
              <a:rPr lang="en-US" b="1" dirty="0"/>
              <a:t>grouping and aggregating</a:t>
            </a:r>
          </a:p>
          <a:p>
            <a:r>
              <a:rPr lang="en-US" dirty="0"/>
              <a:t>group and aggregate data in </a:t>
            </a:r>
            <a:r>
              <a:rPr lang="en-US" b="1" dirty="0"/>
              <a:t>Python</a:t>
            </a:r>
            <a:r>
              <a:rPr lang="en-US" dirty="0"/>
              <a:t> using the pandas library</a:t>
            </a:r>
          </a:p>
        </p:txBody>
      </p:sp>
      <p:sp>
        <p:nvSpPr>
          <p:cNvPr id="3" name="Title 2">
            <a:extLst>
              <a:ext uri="{FF2B5EF4-FFF2-40B4-BE49-F238E27FC236}">
                <a16:creationId xmlns:a16="http://schemas.microsoft.com/office/drawing/2014/main" id="{59C40CF1-5192-CF41-A7DA-BD7261041380}"/>
              </a:ext>
            </a:extLst>
          </p:cNvPr>
          <p:cNvSpPr>
            <a:spLocks noGrp="1"/>
          </p:cNvSpPr>
          <p:nvPr>
            <p:ph type="title"/>
          </p:nvPr>
        </p:nvSpPr>
        <p:spPr/>
        <p:txBody>
          <a:bodyPr>
            <a:normAutofit fontScale="90000"/>
          </a:bodyPr>
          <a:lstStyle/>
          <a:p>
            <a:r>
              <a:rPr lang="en-US" dirty="0"/>
              <a:t>Learning goals: at the end of this lesson, you should be able to…</a:t>
            </a:r>
          </a:p>
        </p:txBody>
      </p:sp>
      <p:sp>
        <p:nvSpPr>
          <p:cNvPr id="4" name="Slide Number Placeholder 3">
            <a:extLst>
              <a:ext uri="{FF2B5EF4-FFF2-40B4-BE49-F238E27FC236}">
                <a16:creationId xmlns:a16="http://schemas.microsoft.com/office/drawing/2014/main" id="{85EECEA5-313E-0940-8901-F95FAF6D1CD8}"/>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Tree>
    <p:extLst>
      <p:ext uri="{BB962C8B-B14F-4D97-AF65-F5344CB8AC3E}">
        <p14:creationId xmlns:p14="http://schemas.microsoft.com/office/powerpoint/2010/main" val="585140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0" y="0"/>
            <a:ext cx="1448406" cy="514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Example data: Ten years of streamflow data from two gauges on Boulder Creek</a:t>
            </a:r>
            <a:endParaRPr sz="2200" dirty="0"/>
          </a:p>
        </p:txBody>
      </p:sp>
      <p:grpSp>
        <p:nvGrpSpPr>
          <p:cNvPr id="33" name="Group 32" descr="A map of boulder with upstream and downstream gauge locations highlighted. Water flows from the upstream gauge in the mountains down through the city of Boulder, eventually arriving at the downstream gauge.">
            <a:extLst>
              <a:ext uri="{FF2B5EF4-FFF2-40B4-BE49-F238E27FC236}">
                <a16:creationId xmlns:a16="http://schemas.microsoft.com/office/drawing/2014/main" id="{8A33E201-F679-2B40-852C-262A3816DDA6}"/>
              </a:ext>
            </a:extLst>
          </p:cNvPr>
          <p:cNvGrpSpPr/>
          <p:nvPr/>
        </p:nvGrpSpPr>
        <p:grpSpPr>
          <a:xfrm>
            <a:off x="1636202" y="56983"/>
            <a:ext cx="5600344" cy="2377653"/>
            <a:chOff x="1448406" y="-1"/>
            <a:chExt cx="5773983" cy="2507065"/>
          </a:xfrm>
        </p:grpSpPr>
        <p:pic>
          <p:nvPicPr>
            <p:cNvPr id="16" name="Picture 15">
              <a:extLst>
                <a:ext uri="{FF2B5EF4-FFF2-40B4-BE49-F238E27FC236}">
                  <a16:creationId xmlns:a16="http://schemas.microsoft.com/office/drawing/2014/main" id="{3B37674A-4C21-444A-B41C-121630137BA9}"/>
                </a:ext>
              </a:extLst>
            </p:cNvPr>
            <p:cNvPicPr>
              <a:picLocks noChangeAspect="1"/>
            </p:cNvPicPr>
            <p:nvPr/>
          </p:nvPicPr>
          <p:blipFill>
            <a:blip r:embed="rId3"/>
            <a:stretch>
              <a:fillRect/>
            </a:stretch>
          </p:blipFill>
          <p:spPr>
            <a:xfrm>
              <a:off x="1448406" y="-1"/>
              <a:ext cx="5773983" cy="2507065"/>
            </a:xfrm>
            <a:prstGeom prst="rect">
              <a:avLst/>
            </a:prstGeom>
            <a:ln>
              <a:solidFill>
                <a:schemeClr val="tx1"/>
              </a:solidFill>
            </a:ln>
          </p:spPr>
        </p:pic>
        <p:sp>
          <p:nvSpPr>
            <p:cNvPr id="5" name="TextBox 4">
              <a:extLst>
                <a:ext uri="{FF2B5EF4-FFF2-40B4-BE49-F238E27FC236}">
                  <a16:creationId xmlns:a16="http://schemas.microsoft.com/office/drawing/2014/main" id="{54041AFC-76E1-F546-9971-DBBE9858C3D1}"/>
                </a:ext>
              </a:extLst>
            </p:cNvPr>
            <p:cNvSpPr txBox="1"/>
            <p:nvPr/>
          </p:nvSpPr>
          <p:spPr>
            <a:xfrm>
              <a:off x="6040799" y="539049"/>
              <a:ext cx="1181590" cy="551698"/>
            </a:xfrm>
            <a:prstGeom prst="rect">
              <a:avLst/>
            </a:prstGeom>
            <a:solidFill>
              <a:schemeClr val="bg1">
                <a:alpha val="74902"/>
              </a:schemeClr>
            </a:solidFill>
            <a:ln>
              <a:solidFill>
                <a:schemeClr val="tx1"/>
              </a:solidFill>
            </a:ln>
          </p:spPr>
          <p:txBody>
            <a:bodyPr wrap="square" rtlCol="0">
              <a:spAutoFit/>
            </a:bodyPr>
            <a:lstStyle/>
            <a:p>
              <a:r>
                <a:rPr lang="en-US" sz="1400" b="1" dirty="0"/>
                <a:t>Downstream</a:t>
              </a:r>
            </a:p>
            <a:p>
              <a:r>
                <a:rPr lang="en-US" sz="1400" b="1" dirty="0"/>
                <a:t>gauge</a:t>
              </a:r>
            </a:p>
          </p:txBody>
        </p:sp>
        <p:sp>
          <p:nvSpPr>
            <p:cNvPr id="18" name="TextBox 17">
              <a:extLst>
                <a:ext uri="{FF2B5EF4-FFF2-40B4-BE49-F238E27FC236}">
                  <a16:creationId xmlns:a16="http://schemas.microsoft.com/office/drawing/2014/main" id="{AF869A50-D04F-EC40-A061-0F01EEC2C0F3}"/>
                </a:ext>
              </a:extLst>
            </p:cNvPr>
            <p:cNvSpPr txBox="1"/>
            <p:nvPr/>
          </p:nvSpPr>
          <p:spPr>
            <a:xfrm>
              <a:off x="1472294" y="1060933"/>
              <a:ext cx="965378" cy="523220"/>
            </a:xfrm>
            <a:prstGeom prst="rect">
              <a:avLst/>
            </a:prstGeom>
            <a:solidFill>
              <a:schemeClr val="bg1">
                <a:alpha val="74902"/>
              </a:schemeClr>
            </a:solidFill>
            <a:ln>
              <a:solidFill>
                <a:schemeClr val="tx1"/>
              </a:solidFill>
            </a:ln>
          </p:spPr>
          <p:txBody>
            <a:bodyPr wrap="square" rtlCol="0">
              <a:spAutoFit/>
            </a:bodyPr>
            <a:lstStyle/>
            <a:p>
              <a:r>
                <a:rPr lang="en-US" sz="1400" b="1" dirty="0"/>
                <a:t>Upstream</a:t>
              </a:r>
            </a:p>
            <a:p>
              <a:r>
                <a:rPr lang="en-US" sz="1400" b="1" dirty="0"/>
                <a:t>gauge</a:t>
              </a:r>
            </a:p>
          </p:txBody>
        </p:sp>
        <p:sp>
          <p:nvSpPr>
            <p:cNvPr id="19" name="Merge 18">
              <a:extLst>
                <a:ext uri="{FF2B5EF4-FFF2-40B4-BE49-F238E27FC236}">
                  <a16:creationId xmlns:a16="http://schemas.microsoft.com/office/drawing/2014/main" id="{25C8B2FC-C009-FC45-8E53-D0B78A1D8A35}"/>
                </a:ext>
              </a:extLst>
            </p:cNvPr>
            <p:cNvSpPr/>
            <p:nvPr/>
          </p:nvSpPr>
          <p:spPr>
            <a:xfrm>
              <a:off x="1904721" y="1645154"/>
              <a:ext cx="145095" cy="28293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erge 21">
              <a:extLst>
                <a:ext uri="{FF2B5EF4-FFF2-40B4-BE49-F238E27FC236}">
                  <a16:creationId xmlns:a16="http://schemas.microsoft.com/office/drawing/2014/main" id="{52D735B7-6A60-0040-8D39-4B4D3389BE83}"/>
                </a:ext>
              </a:extLst>
            </p:cNvPr>
            <p:cNvSpPr/>
            <p:nvPr/>
          </p:nvSpPr>
          <p:spPr>
            <a:xfrm>
              <a:off x="6496459" y="185275"/>
              <a:ext cx="145095" cy="28293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E0BB7D7-B7CF-6C4C-825B-F850875F5029}"/>
                </a:ext>
              </a:extLst>
            </p:cNvPr>
            <p:cNvCxnSpPr/>
            <p:nvPr/>
          </p:nvCxnSpPr>
          <p:spPr>
            <a:xfrm>
              <a:off x="2151779" y="1915250"/>
              <a:ext cx="1357213" cy="3481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C8E6ABA-BE19-444D-A9CE-AC7D30455EF3}"/>
                </a:ext>
              </a:extLst>
            </p:cNvPr>
            <p:cNvCxnSpPr>
              <a:cxnSpLocks/>
            </p:cNvCxnSpPr>
            <p:nvPr/>
          </p:nvCxnSpPr>
          <p:spPr>
            <a:xfrm>
              <a:off x="3656790" y="1969904"/>
              <a:ext cx="678607" cy="165983"/>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806294A-5777-9243-9BBE-36FE735905A0}"/>
                </a:ext>
              </a:extLst>
            </p:cNvPr>
            <p:cNvCxnSpPr>
              <a:cxnSpLocks/>
            </p:cNvCxnSpPr>
            <p:nvPr/>
          </p:nvCxnSpPr>
          <p:spPr>
            <a:xfrm flipV="1">
              <a:off x="4335397" y="492463"/>
              <a:ext cx="1779302" cy="161933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737D51F-83F7-0E4D-AB09-67E7BAD78D6C}"/>
                </a:ext>
              </a:extLst>
            </p:cNvPr>
            <p:cNvCxnSpPr>
              <a:cxnSpLocks/>
            </p:cNvCxnSpPr>
            <p:nvPr/>
          </p:nvCxnSpPr>
          <p:spPr>
            <a:xfrm>
              <a:off x="6114699" y="418331"/>
              <a:ext cx="424485" cy="2160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61" name="Google Shape;61;p14"/>
          <p:cNvSpPr txBox="1">
            <a:spLocks noGrp="1"/>
          </p:cNvSpPr>
          <p:nvPr>
            <p:ph type="body" idx="1"/>
          </p:nvPr>
        </p:nvSpPr>
        <p:spPr>
          <a:xfrm>
            <a:off x="7335444" y="1"/>
            <a:ext cx="1808558" cy="5135676"/>
          </a:xfrm>
          <a:prstGeom prst="rect">
            <a:avLst/>
          </a:prstGeom>
          <a:solidFill>
            <a:schemeClr val="bg1"/>
          </a:solid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2000" b="1" dirty="0">
                <a:solidFill>
                  <a:schemeClr val="accent2">
                    <a:lumMod val="75000"/>
                  </a:schemeClr>
                </a:solidFill>
              </a:rPr>
              <a:t>Streamflow can be very different at an upstream location compared to a downstream location on the same stream</a:t>
            </a:r>
            <a:endParaRPr sz="2000" b="1" dirty="0">
              <a:solidFill>
                <a:schemeClr val="accent2">
                  <a:lumMod val="75000"/>
                </a:schemeClr>
              </a:solidFill>
            </a:endParaRPr>
          </a:p>
        </p:txBody>
      </p:sp>
      <p:grpSp>
        <p:nvGrpSpPr>
          <p:cNvPr id="40" name="Group 39" descr="Streamflow in cfs at the upstream and downstream gauges from October 2019 to September 2020. The downstream gauge captured much more streamflow than the upstream gauge">
            <a:extLst>
              <a:ext uri="{FF2B5EF4-FFF2-40B4-BE49-F238E27FC236}">
                <a16:creationId xmlns:a16="http://schemas.microsoft.com/office/drawing/2014/main" id="{497303A7-3321-F748-B384-54E8893065D3}"/>
              </a:ext>
            </a:extLst>
          </p:cNvPr>
          <p:cNvGrpSpPr/>
          <p:nvPr/>
        </p:nvGrpSpPr>
        <p:grpSpPr>
          <a:xfrm>
            <a:off x="14347" y="2577319"/>
            <a:ext cx="7222200" cy="2489041"/>
            <a:chOff x="14347" y="2577319"/>
            <a:chExt cx="7222200" cy="2489041"/>
          </a:xfrm>
        </p:grpSpPr>
        <p:sp>
          <p:nvSpPr>
            <p:cNvPr id="9" name="TextBox 8">
              <a:extLst>
                <a:ext uri="{FF2B5EF4-FFF2-40B4-BE49-F238E27FC236}">
                  <a16:creationId xmlns:a16="http://schemas.microsoft.com/office/drawing/2014/main" id="{681D2BF6-26A9-4F43-BE9E-07E9C1ED5746}"/>
                </a:ext>
              </a:extLst>
            </p:cNvPr>
            <p:cNvSpPr txBox="1"/>
            <p:nvPr/>
          </p:nvSpPr>
          <p:spPr>
            <a:xfrm>
              <a:off x="14347" y="3398344"/>
              <a:ext cx="1151178" cy="646331"/>
            </a:xfrm>
            <a:prstGeom prst="rect">
              <a:avLst/>
            </a:prstGeom>
            <a:solidFill>
              <a:srgbClr val="FFFFFF"/>
            </a:solidFill>
            <a:ln>
              <a:solidFill>
                <a:schemeClr val="tx1"/>
              </a:solidFill>
            </a:ln>
          </p:spPr>
          <p:txBody>
            <a:bodyPr wrap="square" rtlCol="0">
              <a:spAutoFit/>
            </a:bodyPr>
            <a:lstStyle/>
            <a:p>
              <a:r>
                <a:rPr lang="en-US" b="1" dirty="0"/>
                <a:t>One year of data:</a:t>
              </a:r>
            </a:p>
          </p:txBody>
        </p:sp>
        <p:sp>
          <p:nvSpPr>
            <p:cNvPr id="39" name="Right Arrow 38">
              <a:extLst>
                <a:ext uri="{FF2B5EF4-FFF2-40B4-BE49-F238E27FC236}">
                  <a16:creationId xmlns:a16="http://schemas.microsoft.com/office/drawing/2014/main" id="{7F1477FD-CCBE-4B49-8387-77FD19AC22AD}"/>
                </a:ext>
              </a:extLst>
            </p:cNvPr>
            <p:cNvSpPr/>
            <p:nvPr/>
          </p:nvSpPr>
          <p:spPr>
            <a:xfrm>
              <a:off x="1179871" y="3264310"/>
              <a:ext cx="367432" cy="9144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Streamflow  in cubic feet per second at the upstream and downstream gauges during water year 2020. The downstream gauge has much more streamflow.">
              <a:extLst>
                <a:ext uri="{FF2B5EF4-FFF2-40B4-BE49-F238E27FC236}">
                  <a16:creationId xmlns:a16="http://schemas.microsoft.com/office/drawing/2014/main" id="{4FA5358F-2FBC-9B49-8833-75A286310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6203" y="2577319"/>
              <a:ext cx="5600344" cy="24890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E406E5F8-5F10-3848-8DA0-BE9CC1757B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0" y="2"/>
            <a:ext cx="9144000" cy="1809133"/>
          </a:xfrm>
          <a:prstGeom prst="rect">
            <a:avLst/>
          </a:prstGeom>
        </p:spPr>
        <p:txBody>
          <a:bodyPr spcFirstLastPara="1" wrap="square" lIns="91425" tIns="91425" rIns="91425" bIns="91425" anchor="ctr" anchorCtr="0">
            <a:noAutofit/>
          </a:bodyPr>
          <a:lstStyle/>
          <a:p>
            <a:pPr marL="114300" lvl="0" algn="ctr">
              <a:lnSpc>
                <a:spcPct val="100000"/>
              </a:lnSpc>
              <a:buSzPts val="1800"/>
            </a:pPr>
            <a:r>
              <a:rPr lang="en-GB" sz="2400" dirty="0"/>
              <a:t>There are many smaller streams that flow into the downstream location. </a:t>
            </a:r>
            <a:br>
              <a:rPr lang="en-GB" sz="2800" dirty="0"/>
            </a:br>
            <a:r>
              <a:rPr lang="en-GB" sz="3600" b="1" dirty="0"/>
              <a:t>How much of the total streamflow </a:t>
            </a:r>
            <a:r>
              <a:rPr lang="en-GB" sz="2400" dirty="0"/>
              <a:t>at the downstream gauge comes from the upstream gauge’s branch, on average?</a:t>
            </a:r>
            <a:endParaRPr lang="en-GB" sz="2800" dirty="0"/>
          </a:p>
        </p:txBody>
      </p:sp>
      <p:pic>
        <p:nvPicPr>
          <p:cNvPr id="1032" name="Picture 8" descr="Monthly mean streamflow at the upstream and downstream gauges from October 2009 to September 2020. The downstream gauge measures much more streamflow than the upstream gauge.">
            <a:extLst>
              <a:ext uri="{FF2B5EF4-FFF2-40B4-BE49-F238E27FC236}">
                <a16:creationId xmlns:a16="http://schemas.microsoft.com/office/drawing/2014/main" id="{E13918A1-B663-F64B-B79D-16F4C7925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26" y="1980511"/>
            <a:ext cx="8701548" cy="30420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C3B2FB2-514A-AD4B-8AC2-6813A23C58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dirty="0"/>
              <a:t>An </a:t>
            </a:r>
            <a:r>
              <a:rPr lang="en-GB" sz="2800" b="1" dirty="0"/>
              <a:t>aggregating function </a:t>
            </a:r>
            <a:r>
              <a:rPr lang="en-GB" sz="2800" dirty="0"/>
              <a:t>takes many data points and returns a </a:t>
            </a:r>
            <a:r>
              <a:rPr lang="en-GB" sz="2800" b="1" dirty="0"/>
              <a:t>single number </a:t>
            </a:r>
            <a:r>
              <a:rPr lang="en-GB" sz="2800" dirty="0"/>
              <a:t>that describes them all.</a:t>
            </a:r>
            <a:endParaRPr sz="2800" dirty="0"/>
          </a:p>
        </p:txBody>
      </p:sp>
      <p:pic>
        <p:nvPicPr>
          <p:cNvPr id="12" name="Content Placeholder 11" descr="Icon&#10;&#10;Description automatically generated">
            <a:extLst>
              <a:ext uri="{FF2B5EF4-FFF2-40B4-BE49-F238E27FC236}">
                <a16:creationId xmlns:a16="http://schemas.microsoft.com/office/drawing/2014/main" id="{339A6899-A9E0-5249-9E6F-360E36664588}"/>
              </a:ext>
            </a:extLst>
          </p:cNvPr>
          <p:cNvPicPr>
            <a:picLocks noGrp="1" noChangeAspect="1"/>
          </p:cNvPicPr>
          <p:nvPr>
            <p:ph sz="quarter" idx="12"/>
          </p:nvPr>
        </p:nvPicPr>
        <p:blipFill>
          <a:blip r:embed="rId3"/>
          <a:stretch>
            <a:fillRect/>
          </a:stretch>
        </p:blipFill>
        <p:spPr>
          <a:xfrm>
            <a:off x="7284717" y="1868139"/>
            <a:ext cx="1645643" cy="2763837"/>
          </a:xfrm>
        </p:spPr>
      </p:pic>
      <p:sp>
        <p:nvSpPr>
          <p:cNvPr id="10" name="Content Placeholder 9">
            <a:extLst>
              <a:ext uri="{FF2B5EF4-FFF2-40B4-BE49-F238E27FC236}">
                <a16:creationId xmlns:a16="http://schemas.microsoft.com/office/drawing/2014/main" id="{14FCE78D-6939-BA4C-9F94-F90FC251081E}"/>
              </a:ext>
            </a:extLst>
          </p:cNvPr>
          <p:cNvSpPr>
            <a:spLocks noGrp="1"/>
          </p:cNvSpPr>
          <p:nvPr>
            <p:ph sz="quarter" idx="14"/>
          </p:nvPr>
        </p:nvSpPr>
        <p:spPr>
          <a:xfrm>
            <a:off x="-28402" y="1666617"/>
            <a:ext cx="3992453" cy="2763441"/>
          </a:xfrm>
        </p:spPr>
        <p:txBody>
          <a:bodyPr>
            <a:normAutofit/>
          </a:bodyPr>
          <a:lstStyle/>
          <a:p>
            <a:pPr marL="457200" indent="-457200">
              <a:buFont typeface="+mj-lt"/>
              <a:buAutoNum type="arabicPeriod"/>
            </a:pPr>
            <a:r>
              <a:rPr lang="en-US" sz="2000" dirty="0" err="1">
                <a:latin typeface="Courier" pitchFamily="2" charset="0"/>
              </a:rPr>
              <a:t>dataframe</a:t>
            </a: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r>
              <a:rPr lang="en-US" sz="2000" dirty="0" err="1">
                <a:latin typeface="Courier" pitchFamily="2" charset="0"/>
              </a:rPr>
              <a:t>dataframe.agg</a:t>
            </a:r>
            <a:r>
              <a:rPr lang="en-US" sz="2000" dirty="0">
                <a:latin typeface="Courier" pitchFamily="2" charset="0"/>
              </a:rPr>
              <a:t>(‘mean’)</a:t>
            </a:r>
          </a:p>
        </p:txBody>
      </p:sp>
      <p:pic>
        <p:nvPicPr>
          <p:cNvPr id="16" name="Picture 15" descr="Text&#10;&#10;Description automatically generated">
            <a:extLst>
              <a:ext uri="{FF2B5EF4-FFF2-40B4-BE49-F238E27FC236}">
                <a16:creationId xmlns:a16="http://schemas.microsoft.com/office/drawing/2014/main" id="{49DF3FC1-1EB0-3A4B-8633-8840D7FCD04A}"/>
              </a:ext>
            </a:extLst>
          </p:cNvPr>
          <p:cNvPicPr>
            <a:picLocks noChangeAspect="1"/>
          </p:cNvPicPr>
          <p:nvPr/>
        </p:nvPicPr>
        <p:blipFill>
          <a:blip r:embed="rId4"/>
          <a:stretch>
            <a:fillRect/>
          </a:stretch>
        </p:blipFill>
        <p:spPr>
          <a:xfrm>
            <a:off x="4177081" y="3569112"/>
            <a:ext cx="2565400" cy="622300"/>
          </a:xfrm>
          <a:prstGeom prst="rect">
            <a:avLst/>
          </a:prstGeom>
        </p:spPr>
      </p:pic>
      <p:sp>
        <p:nvSpPr>
          <p:cNvPr id="19" name="Text Placeholder 3">
            <a:extLst>
              <a:ext uri="{FF2B5EF4-FFF2-40B4-BE49-F238E27FC236}">
                <a16:creationId xmlns:a16="http://schemas.microsoft.com/office/drawing/2014/main" id="{A4764966-1FD2-A14A-BEA3-0C830D0A44CF}"/>
              </a:ext>
            </a:extLst>
          </p:cNvPr>
          <p:cNvSpPr txBox="1">
            <a:spLocks/>
          </p:cNvSpPr>
          <p:nvPr/>
        </p:nvSpPr>
        <p:spPr>
          <a:xfrm>
            <a:off x="0" y="994174"/>
            <a:ext cx="9144000" cy="451168"/>
          </a:xfrm>
          <a:prstGeom prst="rect">
            <a:avLst/>
          </a:prstGeom>
          <a:solidFill>
            <a:schemeClr val="accent2">
              <a:lumMod val="40000"/>
              <a:lumOff val="60000"/>
            </a:schemeClr>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dirty="0"/>
              <a:t>Examples include mean, minimum, maximum, median, count</a:t>
            </a:r>
          </a:p>
          <a:p>
            <a:endParaRPr lang="en-US" dirty="0"/>
          </a:p>
        </p:txBody>
      </p:sp>
      <p:cxnSp>
        <p:nvCxnSpPr>
          <p:cNvPr id="21" name="Straight Connector 20">
            <a:extLst>
              <a:ext uri="{FF2B5EF4-FFF2-40B4-BE49-F238E27FC236}">
                <a16:creationId xmlns:a16="http://schemas.microsoft.com/office/drawing/2014/main" id="{2F75AF27-C178-9542-95F7-CCA75101E813}"/>
              </a:ext>
            </a:extLst>
          </p:cNvPr>
          <p:cNvCxnSpPr>
            <a:cxnSpLocks/>
          </p:cNvCxnSpPr>
          <p:nvPr/>
        </p:nvCxnSpPr>
        <p:spPr>
          <a:xfrm>
            <a:off x="-28402" y="3500276"/>
            <a:ext cx="91724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AD6FC13-1526-554E-9D17-5D2CAEBE5739}"/>
              </a:ext>
            </a:extLst>
          </p:cNvPr>
          <p:cNvSpPr/>
          <p:nvPr/>
        </p:nvSpPr>
        <p:spPr>
          <a:xfrm>
            <a:off x="-14201" y="3519635"/>
            <a:ext cx="9144000" cy="16265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9DA0823-7E40-F743-924E-3DA1EFBB3A77}"/>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grpSp>
        <p:nvGrpSpPr>
          <p:cNvPr id="7" name="Group 6">
            <a:extLst>
              <a:ext uri="{FF2B5EF4-FFF2-40B4-BE49-F238E27FC236}">
                <a16:creationId xmlns:a16="http://schemas.microsoft.com/office/drawing/2014/main" id="{2EF31009-0555-7248-8E91-814E9AFED4D7}"/>
              </a:ext>
            </a:extLst>
          </p:cNvPr>
          <p:cNvGrpSpPr/>
          <p:nvPr/>
        </p:nvGrpSpPr>
        <p:grpSpPr>
          <a:xfrm>
            <a:off x="4177081" y="1464699"/>
            <a:ext cx="2367763" cy="2016219"/>
            <a:chOff x="3073400" y="1847850"/>
            <a:chExt cx="2997200" cy="2552201"/>
          </a:xfrm>
        </p:grpSpPr>
        <p:pic>
          <p:nvPicPr>
            <p:cNvPr id="4" name="Picture 3" descr="Table&#10;&#10;Description automatically generated">
              <a:extLst>
                <a:ext uri="{FF2B5EF4-FFF2-40B4-BE49-F238E27FC236}">
                  <a16:creationId xmlns:a16="http://schemas.microsoft.com/office/drawing/2014/main" id="{D234E726-F1E3-9544-958C-FD3FD40C3DA6}"/>
                </a:ext>
              </a:extLst>
            </p:cNvPr>
            <p:cNvPicPr>
              <a:picLocks noChangeAspect="1"/>
            </p:cNvPicPr>
            <p:nvPr/>
          </p:nvPicPr>
          <p:blipFill>
            <a:blip r:embed="rId5"/>
            <a:stretch>
              <a:fillRect/>
            </a:stretch>
          </p:blipFill>
          <p:spPr>
            <a:xfrm>
              <a:off x="3073400" y="1847850"/>
              <a:ext cx="2997200" cy="1447800"/>
            </a:xfrm>
            <a:prstGeom prst="rect">
              <a:avLst/>
            </a:prstGeom>
          </p:spPr>
        </p:pic>
        <p:pic>
          <p:nvPicPr>
            <p:cNvPr id="6" name="Picture 5" descr="Graphical user interface, text, application, chat or text message&#10;&#10;Description automatically generated">
              <a:extLst>
                <a:ext uri="{FF2B5EF4-FFF2-40B4-BE49-F238E27FC236}">
                  <a16:creationId xmlns:a16="http://schemas.microsoft.com/office/drawing/2014/main" id="{BC04E1EC-4BD8-B649-8D63-2560DAD0E77D}"/>
                </a:ext>
              </a:extLst>
            </p:cNvPr>
            <p:cNvPicPr>
              <a:picLocks noChangeAspect="1"/>
            </p:cNvPicPr>
            <p:nvPr/>
          </p:nvPicPr>
          <p:blipFill>
            <a:blip r:embed="rId6"/>
            <a:stretch>
              <a:fillRect/>
            </a:stretch>
          </p:blipFill>
          <p:spPr>
            <a:xfrm>
              <a:off x="3079750" y="3320551"/>
              <a:ext cx="2984500" cy="10795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1" name="Picture 40" descr="Table&#10;&#10;Description automatically generated">
            <a:extLst>
              <a:ext uri="{FF2B5EF4-FFF2-40B4-BE49-F238E27FC236}">
                <a16:creationId xmlns:a16="http://schemas.microsoft.com/office/drawing/2014/main" id="{2C8B5F04-1094-EF40-91F8-5D212FE79FC1}"/>
              </a:ext>
            </a:extLst>
          </p:cNvPr>
          <p:cNvPicPr>
            <a:picLocks noChangeAspect="1"/>
          </p:cNvPicPr>
          <p:nvPr/>
        </p:nvPicPr>
        <p:blipFill>
          <a:blip r:embed="rId3"/>
          <a:stretch>
            <a:fillRect/>
          </a:stretch>
        </p:blipFill>
        <p:spPr>
          <a:xfrm>
            <a:off x="3678745" y="3654616"/>
            <a:ext cx="2070100" cy="1422400"/>
          </a:xfrm>
          <a:prstGeom prst="rect">
            <a:avLst/>
          </a:prstGeom>
        </p:spPr>
      </p:pic>
      <p:sp>
        <p:nvSpPr>
          <p:cNvPr id="78" name="Google Shape;78;p1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dirty="0"/>
              <a:t>Aggregating functions can be used  to </a:t>
            </a:r>
            <a:r>
              <a:rPr lang="en-GB" sz="2800" b="1" dirty="0"/>
              <a:t>compare groups of data</a:t>
            </a:r>
            <a:r>
              <a:rPr lang="en-GB" sz="2800" dirty="0"/>
              <a:t> with different properties </a:t>
            </a:r>
            <a:endParaRPr sz="2800" dirty="0"/>
          </a:p>
        </p:txBody>
      </p:sp>
      <p:pic>
        <p:nvPicPr>
          <p:cNvPr id="9" name="Content Placeholder 8">
            <a:extLst>
              <a:ext uri="{FF2B5EF4-FFF2-40B4-BE49-F238E27FC236}">
                <a16:creationId xmlns:a16="http://schemas.microsoft.com/office/drawing/2014/main" id="{C20665DE-EEE7-AA44-AF99-8CBEEA13AAB6}"/>
              </a:ext>
            </a:extLst>
          </p:cNvPr>
          <p:cNvPicPr>
            <a:picLocks noGrp="1" noChangeAspect="1"/>
          </p:cNvPicPr>
          <p:nvPr>
            <p:ph sz="quarter" idx="12"/>
          </p:nvPr>
        </p:nvPicPr>
        <p:blipFill>
          <a:blip r:embed="rId4"/>
          <a:srcRect/>
          <a:stretch/>
        </p:blipFill>
        <p:spPr>
          <a:xfrm>
            <a:off x="6617110" y="1578524"/>
            <a:ext cx="2386217" cy="3192746"/>
          </a:xfrm>
        </p:spPr>
      </p:pic>
      <p:sp>
        <p:nvSpPr>
          <p:cNvPr id="7" name="Content Placeholder 6">
            <a:extLst>
              <a:ext uri="{FF2B5EF4-FFF2-40B4-BE49-F238E27FC236}">
                <a16:creationId xmlns:a16="http://schemas.microsoft.com/office/drawing/2014/main" id="{AB57AB02-D7B4-D84C-9199-087671DC324B}"/>
              </a:ext>
            </a:extLst>
          </p:cNvPr>
          <p:cNvSpPr>
            <a:spLocks noGrp="1"/>
          </p:cNvSpPr>
          <p:nvPr>
            <p:ph sz="quarter" idx="14"/>
          </p:nvPr>
        </p:nvSpPr>
        <p:spPr>
          <a:xfrm>
            <a:off x="39606" y="1514176"/>
            <a:ext cx="3654160" cy="3027003"/>
          </a:xfrm>
        </p:spPr>
        <p:txBody>
          <a:bodyPr>
            <a:normAutofit/>
          </a:bodyPr>
          <a:lstStyle/>
          <a:p>
            <a:pPr marL="342900" indent="-342900">
              <a:buFont typeface="+mj-lt"/>
              <a:buAutoNum type="arabicPeriod"/>
            </a:pPr>
            <a:r>
              <a:rPr lang="en-US" sz="1600" dirty="0" err="1">
                <a:latin typeface="Courier" pitchFamily="2" charset="0"/>
              </a:rPr>
              <a:t>dataframe.groupby</a:t>
            </a:r>
            <a:r>
              <a:rPr lang="en-US" sz="1600" dirty="0">
                <a:latin typeface="Courier" pitchFamily="2" charset="0"/>
              </a:rPr>
              <a:t>(‘site’)</a:t>
            </a: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r>
              <a:rPr lang="en-US" sz="1600" dirty="0" err="1">
                <a:latin typeface="Courier" pitchFamily="2" charset="0"/>
              </a:rPr>
              <a:t>dataframe.groupby</a:t>
            </a:r>
            <a:r>
              <a:rPr lang="en-US" sz="1600" dirty="0">
                <a:latin typeface="Courier" pitchFamily="2" charset="0"/>
              </a:rPr>
              <a:t>(‘site’</a:t>
            </a:r>
          </a:p>
          <a:p>
            <a:pPr marL="0" indent="0">
              <a:buNone/>
            </a:pPr>
            <a:r>
              <a:rPr lang="en-US" sz="1600" dirty="0">
                <a:latin typeface="Courier" pitchFamily="2" charset="0"/>
              </a:rPr>
              <a:t>    ).</a:t>
            </a:r>
            <a:r>
              <a:rPr lang="en-US" sz="1600" dirty="0" err="1">
                <a:latin typeface="Courier" pitchFamily="2" charset="0"/>
              </a:rPr>
              <a:t>agg</a:t>
            </a:r>
            <a:r>
              <a:rPr lang="en-US" sz="1600" dirty="0">
                <a:latin typeface="Courier" pitchFamily="2" charset="0"/>
              </a:rPr>
              <a:t>(‘mean’)</a:t>
            </a:r>
          </a:p>
        </p:txBody>
      </p:sp>
      <p:sp>
        <p:nvSpPr>
          <p:cNvPr id="12" name="Text Placeholder 3">
            <a:extLst>
              <a:ext uri="{FF2B5EF4-FFF2-40B4-BE49-F238E27FC236}">
                <a16:creationId xmlns:a16="http://schemas.microsoft.com/office/drawing/2014/main" id="{405CCECF-775F-EA4B-9A80-73206F901CEC}"/>
              </a:ext>
            </a:extLst>
          </p:cNvPr>
          <p:cNvSpPr txBox="1">
            <a:spLocks/>
          </p:cNvSpPr>
          <p:nvPr/>
        </p:nvSpPr>
        <p:spPr>
          <a:xfrm>
            <a:off x="0" y="994174"/>
            <a:ext cx="9144000" cy="451168"/>
          </a:xfrm>
          <a:prstGeom prst="rect">
            <a:avLst/>
          </a:prstGeom>
          <a:solidFill>
            <a:schemeClr val="accent2">
              <a:lumMod val="40000"/>
              <a:lumOff val="60000"/>
            </a:schemeClr>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dirty="0"/>
              <a:t>For example, data could be grouped by date, location, cluster, or event</a:t>
            </a:r>
          </a:p>
          <a:p>
            <a:endParaRPr lang="en-US" dirty="0"/>
          </a:p>
        </p:txBody>
      </p:sp>
      <p:cxnSp>
        <p:nvCxnSpPr>
          <p:cNvPr id="27" name="Straight Connector 26">
            <a:extLst>
              <a:ext uri="{FF2B5EF4-FFF2-40B4-BE49-F238E27FC236}">
                <a16:creationId xmlns:a16="http://schemas.microsoft.com/office/drawing/2014/main" id="{04D0372C-4CD1-B94D-9A3E-99A0B1B34497}"/>
              </a:ext>
            </a:extLst>
          </p:cNvPr>
          <p:cNvCxnSpPr>
            <a:cxnSpLocks/>
          </p:cNvCxnSpPr>
          <p:nvPr/>
        </p:nvCxnSpPr>
        <p:spPr>
          <a:xfrm>
            <a:off x="39606" y="3628092"/>
            <a:ext cx="9144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86B908-847F-A04B-9F5B-2FE7B361D593}"/>
              </a:ext>
            </a:extLst>
          </p:cNvPr>
          <p:cNvSpPr/>
          <p:nvPr/>
        </p:nvSpPr>
        <p:spPr>
          <a:xfrm>
            <a:off x="0" y="3601569"/>
            <a:ext cx="9144000" cy="1613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3A34FE26-B14F-2D4B-915E-2D387D7A7277}"/>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pic>
        <p:nvPicPr>
          <p:cNvPr id="4" name="Picture 3" descr="Table&#10;&#10;Description automatically generated">
            <a:extLst>
              <a:ext uri="{FF2B5EF4-FFF2-40B4-BE49-F238E27FC236}">
                <a16:creationId xmlns:a16="http://schemas.microsoft.com/office/drawing/2014/main" id="{A8FD65B3-88CB-894F-AEAD-97110AD64F12}"/>
              </a:ext>
            </a:extLst>
          </p:cNvPr>
          <p:cNvPicPr>
            <a:picLocks noChangeAspect="1"/>
          </p:cNvPicPr>
          <p:nvPr/>
        </p:nvPicPr>
        <p:blipFill rotWithShape="1">
          <a:blip r:embed="rId5"/>
          <a:srcRect b="21158"/>
          <a:stretch/>
        </p:blipFill>
        <p:spPr>
          <a:xfrm>
            <a:off x="3618270" y="1542544"/>
            <a:ext cx="2564708" cy="1172462"/>
          </a:xfrm>
          <a:prstGeom prst="rect">
            <a:avLst/>
          </a:prstGeom>
        </p:spPr>
      </p:pic>
      <p:pic>
        <p:nvPicPr>
          <p:cNvPr id="6" name="Picture 5" descr="Graphical user interface, text, application, chat or text message&#10;&#10;Description automatically generated">
            <a:extLst>
              <a:ext uri="{FF2B5EF4-FFF2-40B4-BE49-F238E27FC236}">
                <a16:creationId xmlns:a16="http://schemas.microsoft.com/office/drawing/2014/main" id="{2931502F-19C6-E744-85DC-28A0DD3B0022}"/>
              </a:ext>
            </a:extLst>
          </p:cNvPr>
          <p:cNvPicPr>
            <a:picLocks noChangeAspect="1"/>
          </p:cNvPicPr>
          <p:nvPr/>
        </p:nvPicPr>
        <p:blipFill>
          <a:blip r:embed="rId6"/>
          <a:stretch>
            <a:fillRect/>
          </a:stretch>
        </p:blipFill>
        <p:spPr>
          <a:xfrm>
            <a:off x="3618270" y="2710132"/>
            <a:ext cx="2564708" cy="606007"/>
          </a:xfrm>
          <a:prstGeom prst="rect">
            <a:avLst/>
          </a:prstGeom>
        </p:spPr>
      </p:pic>
      <p:sp>
        <p:nvSpPr>
          <p:cNvPr id="31" name="TextBox 30">
            <a:extLst>
              <a:ext uri="{FF2B5EF4-FFF2-40B4-BE49-F238E27FC236}">
                <a16:creationId xmlns:a16="http://schemas.microsoft.com/office/drawing/2014/main" id="{627F7137-3311-0945-A020-D815C76D5786}"/>
              </a:ext>
            </a:extLst>
          </p:cNvPr>
          <p:cNvSpPr txBox="1"/>
          <p:nvPr/>
        </p:nvSpPr>
        <p:spPr>
          <a:xfrm>
            <a:off x="181897" y="2072561"/>
            <a:ext cx="8780205" cy="2277547"/>
          </a:xfrm>
          <a:prstGeom prst="rect">
            <a:avLst/>
          </a:prstGeom>
          <a:solidFill>
            <a:schemeClr val="bg1"/>
          </a:solidFill>
          <a:ln>
            <a:solidFill>
              <a:schemeClr val="tx1"/>
            </a:solidFill>
          </a:ln>
        </p:spPr>
        <p:txBody>
          <a:bodyPr wrap="square" rtlCol="0">
            <a:spAutoFit/>
          </a:bodyPr>
          <a:lstStyle/>
          <a:p>
            <a:pPr algn="ctr"/>
            <a:r>
              <a:rPr lang="en-US" sz="4400" dirty="0"/>
              <a:t>Percentage of downstream streamflow from the upstream gauge: </a:t>
            </a:r>
            <a:r>
              <a:rPr lang="en-US" sz="5400" dirty="0"/>
              <a:t>6%</a:t>
            </a:r>
            <a:endParaRPr lang="en-US" sz="4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C627CC-6A56-7547-AF74-E7E3757E5CE4}"/>
              </a:ext>
            </a:extLst>
          </p:cNvPr>
          <p:cNvSpPr>
            <a:spLocks noGrp="1"/>
          </p:cNvSpPr>
          <p:nvPr>
            <p:ph type="body" sz="quarter" idx="3"/>
          </p:nvPr>
        </p:nvSpPr>
        <p:spPr>
          <a:xfrm>
            <a:off x="6068115" y="4069211"/>
            <a:ext cx="2904132" cy="617934"/>
          </a:xfrm>
          <a:solidFill>
            <a:schemeClr val="accent2">
              <a:lumMod val="20000"/>
              <a:lumOff val="80000"/>
            </a:schemeClr>
          </a:solidFill>
        </p:spPr>
        <p:txBody>
          <a:bodyPr anchor="ctr"/>
          <a:lstStyle/>
          <a:p>
            <a:pPr algn="ctr"/>
            <a:r>
              <a:rPr lang="en-US" dirty="0"/>
              <a:t>Comparing variability</a:t>
            </a:r>
          </a:p>
        </p:txBody>
      </p:sp>
      <p:sp>
        <p:nvSpPr>
          <p:cNvPr id="4" name="Title 3">
            <a:extLst>
              <a:ext uri="{FF2B5EF4-FFF2-40B4-BE49-F238E27FC236}">
                <a16:creationId xmlns:a16="http://schemas.microsoft.com/office/drawing/2014/main" id="{4CEB875A-D1C8-294B-8EBA-1CC27019690E}"/>
              </a:ext>
            </a:extLst>
          </p:cNvPr>
          <p:cNvSpPr>
            <a:spLocks noGrp="1"/>
          </p:cNvSpPr>
          <p:nvPr>
            <p:ph type="title"/>
          </p:nvPr>
        </p:nvSpPr>
        <p:spPr/>
        <p:txBody>
          <a:bodyPr>
            <a:noAutofit/>
          </a:bodyPr>
          <a:lstStyle/>
          <a:p>
            <a:pPr algn="ctr"/>
            <a:r>
              <a:rPr lang="en-US" sz="2200" dirty="0"/>
              <a:t>Grouping and aggregating is needed for many methods of streamflow analysis. </a:t>
            </a:r>
            <a:r>
              <a:rPr lang="en-US" sz="2500" b="1" dirty="0"/>
              <a:t>What other variables could we group by to learn about streamflow?</a:t>
            </a:r>
          </a:p>
        </p:txBody>
      </p:sp>
      <p:sp>
        <p:nvSpPr>
          <p:cNvPr id="5" name="Text Placeholder 4">
            <a:extLst>
              <a:ext uri="{FF2B5EF4-FFF2-40B4-BE49-F238E27FC236}">
                <a16:creationId xmlns:a16="http://schemas.microsoft.com/office/drawing/2014/main" id="{43638634-1E71-CD4E-BBC7-37758044A9E9}"/>
              </a:ext>
            </a:extLst>
          </p:cNvPr>
          <p:cNvSpPr>
            <a:spLocks noGrp="1"/>
          </p:cNvSpPr>
          <p:nvPr>
            <p:ph type="body" sz="quarter" idx="11"/>
          </p:nvPr>
        </p:nvSpPr>
        <p:spPr>
          <a:xfrm>
            <a:off x="189303" y="4069211"/>
            <a:ext cx="2738041" cy="617934"/>
          </a:xfrm>
          <a:solidFill>
            <a:schemeClr val="accent2">
              <a:lumMod val="20000"/>
              <a:lumOff val="80000"/>
            </a:schemeClr>
          </a:solidFill>
          <a:ln>
            <a:noFill/>
          </a:ln>
        </p:spPr>
        <p:txBody>
          <a:bodyPr/>
          <a:lstStyle/>
          <a:p>
            <a:pPr algn="ctr"/>
            <a:r>
              <a:rPr lang="en-US" dirty="0"/>
              <a:t>Monthly, seasonal, or annual aggregation</a:t>
            </a:r>
          </a:p>
        </p:txBody>
      </p:sp>
      <p:sp>
        <p:nvSpPr>
          <p:cNvPr id="7" name="Text Placeholder 6">
            <a:extLst>
              <a:ext uri="{FF2B5EF4-FFF2-40B4-BE49-F238E27FC236}">
                <a16:creationId xmlns:a16="http://schemas.microsoft.com/office/drawing/2014/main" id="{B39FDF17-D26A-DA42-A58F-81FC11F269AC}"/>
              </a:ext>
            </a:extLst>
          </p:cNvPr>
          <p:cNvSpPr>
            <a:spLocks noGrp="1"/>
          </p:cNvSpPr>
          <p:nvPr>
            <p:ph type="body" sz="quarter" idx="13"/>
          </p:nvPr>
        </p:nvSpPr>
        <p:spPr>
          <a:xfrm>
            <a:off x="3041009" y="4081963"/>
            <a:ext cx="2912387" cy="617934"/>
          </a:xfrm>
          <a:solidFill>
            <a:schemeClr val="accent2">
              <a:lumMod val="20000"/>
              <a:lumOff val="80000"/>
            </a:schemeClr>
          </a:solidFill>
        </p:spPr>
        <p:txBody>
          <a:bodyPr anchor="ctr"/>
          <a:lstStyle/>
          <a:p>
            <a:pPr algn="ctr"/>
            <a:r>
              <a:rPr lang="en-US" dirty="0"/>
              <a:t>Comparing climatology</a:t>
            </a:r>
          </a:p>
        </p:txBody>
      </p:sp>
      <p:grpSp>
        <p:nvGrpSpPr>
          <p:cNvPr id="9" name="Group 8" descr="Comparison of daily and monthly mean streamflow. The monthly streamflow is smoother than the daily streamflow.">
            <a:extLst>
              <a:ext uri="{FF2B5EF4-FFF2-40B4-BE49-F238E27FC236}">
                <a16:creationId xmlns:a16="http://schemas.microsoft.com/office/drawing/2014/main" id="{F1B59EEF-2E3D-2D4A-97B5-D0B6AA0109F2}"/>
              </a:ext>
            </a:extLst>
          </p:cNvPr>
          <p:cNvGrpSpPr/>
          <p:nvPr/>
        </p:nvGrpSpPr>
        <p:grpSpPr>
          <a:xfrm>
            <a:off x="197879" y="1191051"/>
            <a:ext cx="2723560" cy="2824928"/>
            <a:chOff x="266703" y="1191051"/>
            <a:chExt cx="2723560" cy="2824928"/>
          </a:xfrm>
        </p:grpSpPr>
        <p:pic>
          <p:nvPicPr>
            <p:cNvPr id="3076" name="Picture 4">
              <a:extLst>
                <a:ext uri="{FF2B5EF4-FFF2-40B4-BE49-F238E27FC236}">
                  <a16:creationId xmlns:a16="http://schemas.microsoft.com/office/drawing/2014/main" id="{C3506C42-187B-2C4E-8CF2-40E420E3F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3" y="2665271"/>
              <a:ext cx="2723560" cy="13507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5D6F0B72-07FB-9D47-8BA8-C7CA0AC73A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3" y="1191051"/>
              <a:ext cx="2723560" cy="14209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pic>
        <p:nvPicPr>
          <p:cNvPr id="3082" name="Picture 10" descr="The z-scores of daily streamflow at the upstream and downstream gauges as a comparison of the variability of streamflow at each gauge. ">
            <a:extLst>
              <a:ext uri="{FF2B5EF4-FFF2-40B4-BE49-F238E27FC236}">
                <a16:creationId xmlns:a16="http://schemas.microsoft.com/office/drawing/2014/main" id="{0F1FFEBB-AFA3-E84A-A8DC-93B3AAF495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8115" y="1191051"/>
            <a:ext cx="2904132" cy="28249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84" name="Picture 12" descr="Comparison of monthly streamflow climatology at the upstream and downstream gauges.">
            <a:extLst>
              <a:ext uri="{FF2B5EF4-FFF2-40B4-BE49-F238E27FC236}">
                <a16:creationId xmlns:a16="http://schemas.microsoft.com/office/drawing/2014/main" id="{66D7EC5D-DF8B-8848-8292-0B7A6CF90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1008" y="1191051"/>
            <a:ext cx="2912387" cy="28249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E0398EB4-DC78-0A4A-B243-59A5891D8D68}"/>
              </a:ext>
            </a:extLst>
          </p:cNvPr>
          <p:cNvSpPr txBox="1">
            <a:spLocks/>
          </p:cNvSpPr>
          <p:nvPr/>
        </p:nvSpPr>
        <p:spPr>
          <a:xfrm>
            <a:off x="553851" y="1585034"/>
            <a:ext cx="7886700" cy="1973431"/>
          </a:xfrm>
          <a:prstGeom prst="rect">
            <a:avLst/>
          </a:prstGeom>
          <a:solidFill>
            <a:srgbClr val="FFFFFF"/>
          </a:solidFill>
          <a:ln>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bg1"/>
                </a:solidFill>
                <a:latin typeface="+mj-lt"/>
                <a:ea typeface="+mj-ea"/>
                <a:cs typeface="+mj-cs"/>
              </a:defRPr>
            </a:lvl1pPr>
          </a:lstStyle>
          <a:p>
            <a:pPr algn="ctr"/>
            <a:r>
              <a:rPr lang="en-US" sz="3600" dirty="0">
                <a:solidFill>
                  <a:schemeClr val="tx1"/>
                </a:solidFill>
              </a:rPr>
              <a:t>Let’s try it! Practice these three analysis techniques at the following link:</a:t>
            </a:r>
          </a:p>
          <a:p>
            <a:pPr algn="ctr"/>
            <a:r>
              <a:rPr lang="en-US" sz="3600" dirty="0">
                <a:solidFill>
                  <a:schemeClr val="tx1"/>
                </a:solidFill>
                <a:hlinkClick r:id="rId7">
                  <a:extLst>
                    <a:ext uri="{A12FA001-AC4F-418D-AE19-62706E023703}">
                      <ahyp:hlinkClr xmlns:ahyp="http://schemas.microsoft.com/office/drawing/2018/hyperlinkcolor" val="tx"/>
                    </a:ext>
                  </a:extLst>
                </a:hlinkClick>
              </a:rPr>
              <a:t>https://tinyurl.com/544j5c4a</a:t>
            </a:r>
            <a:endParaRPr lang="en-US" sz="3600" dirty="0">
              <a:solidFill>
                <a:schemeClr val="tx1"/>
              </a:solidFill>
            </a:endParaRPr>
          </a:p>
        </p:txBody>
      </p:sp>
      <p:sp>
        <p:nvSpPr>
          <p:cNvPr id="3" name="Slide Number Placeholder 2">
            <a:extLst>
              <a:ext uri="{FF2B5EF4-FFF2-40B4-BE49-F238E27FC236}">
                <a16:creationId xmlns:a16="http://schemas.microsoft.com/office/drawing/2014/main" id="{9E177269-B481-6646-9657-1E347DEFE72B}"/>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spTree>
    <p:extLst>
      <p:ext uri="{BB962C8B-B14F-4D97-AF65-F5344CB8AC3E}">
        <p14:creationId xmlns:p14="http://schemas.microsoft.com/office/powerpoint/2010/main" val="25999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uiExpand="1" build="p" animBg="1"/>
      <p:bldP spid="7" grpId="0" uiExpand="1" build="p"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FA7ED-ED65-234F-9CB2-0F0C0FC15B5F}"/>
              </a:ext>
            </a:extLst>
          </p:cNvPr>
          <p:cNvSpPr>
            <a:spLocks noGrp="1"/>
          </p:cNvSpPr>
          <p:nvPr>
            <p:ph type="title"/>
          </p:nvPr>
        </p:nvSpPr>
        <p:spPr>
          <a:xfrm>
            <a:off x="0" y="1"/>
            <a:ext cx="9144000" cy="1022554"/>
          </a:xfrm>
        </p:spPr>
        <p:txBody>
          <a:bodyPr/>
          <a:lstStyle/>
          <a:p>
            <a:r>
              <a:rPr lang="en-US" dirty="0"/>
              <a:t>Function reference: Grouping and aggregating using Python and pandas</a:t>
            </a:r>
          </a:p>
        </p:txBody>
      </p:sp>
      <p:sp>
        <p:nvSpPr>
          <p:cNvPr id="3" name="Text Placeholder 2">
            <a:extLst>
              <a:ext uri="{FF2B5EF4-FFF2-40B4-BE49-F238E27FC236}">
                <a16:creationId xmlns:a16="http://schemas.microsoft.com/office/drawing/2014/main" id="{944714D7-CACC-894B-8B8C-70651EFE298C}"/>
              </a:ext>
            </a:extLst>
          </p:cNvPr>
          <p:cNvSpPr>
            <a:spLocks noGrp="1"/>
          </p:cNvSpPr>
          <p:nvPr>
            <p:ph type="body" idx="1"/>
          </p:nvPr>
        </p:nvSpPr>
        <p:spPr>
          <a:xfrm>
            <a:off x="311700" y="1022555"/>
            <a:ext cx="8520600" cy="3959020"/>
          </a:xfrm>
        </p:spPr>
        <p:txBody>
          <a:bodyPr lIns="91440"/>
          <a:lstStyle/>
          <a:p>
            <a:pPr marL="114300" indent="0">
              <a:lnSpc>
                <a:spcPct val="100000"/>
              </a:lnSpc>
              <a:buNone/>
            </a:pPr>
            <a:r>
              <a:rPr lang="en-US" sz="1800" dirty="0">
                <a:latin typeface="Courier" pitchFamily="2" charset="0"/>
                <a:hlinkClick r:id="rId2"/>
              </a:rPr>
              <a:t>pandas.DataFrame.groupby(by)</a:t>
            </a:r>
            <a:endParaRPr lang="en-US" sz="1800" dirty="0">
              <a:latin typeface="Courier" pitchFamily="2" charset="0"/>
            </a:endParaRPr>
          </a:p>
          <a:p>
            <a:pPr lvl="1">
              <a:lnSpc>
                <a:spcPct val="100000"/>
              </a:lnSpc>
              <a:spcBef>
                <a:spcPts val="1000"/>
              </a:spcBef>
            </a:pPr>
            <a:r>
              <a:rPr lang="en-US" sz="2000" dirty="0"/>
              <a:t>Set the variable(s) you want to use to group the data. </a:t>
            </a:r>
          </a:p>
          <a:p>
            <a:pPr lvl="1">
              <a:lnSpc>
                <a:spcPct val="100000"/>
              </a:lnSpc>
              <a:spcBef>
                <a:spcPts val="1000"/>
              </a:spcBef>
            </a:pPr>
            <a:r>
              <a:rPr lang="en-US" sz="2000" dirty="0"/>
              <a:t>Does not change the data</a:t>
            </a:r>
          </a:p>
          <a:p>
            <a:pPr lvl="1">
              <a:lnSpc>
                <a:spcPct val="100000"/>
              </a:lnSpc>
            </a:pPr>
            <a:endParaRPr lang="en-US" sz="1600" dirty="0"/>
          </a:p>
          <a:p>
            <a:pPr marL="114300" indent="0">
              <a:lnSpc>
                <a:spcPct val="100000"/>
              </a:lnSpc>
              <a:buNone/>
            </a:pPr>
            <a:r>
              <a:rPr lang="en-US" sz="1800" dirty="0" err="1">
                <a:latin typeface="Courier" pitchFamily="2" charset="0"/>
                <a:hlinkClick r:id="rId3"/>
              </a:rPr>
              <a:t>pandas.DataFrame.agg</a:t>
            </a:r>
            <a:r>
              <a:rPr lang="en-US" sz="1800" dirty="0">
                <a:latin typeface="Courier" pitchFamily="2" charset="0"/>
                <a:hlinkClick r:id="rId3"/>
              </a:rPr>
              <a:t>(</a:t>
            </a:r>
            <a:r>
              <a:rPr lang="en-US" sz="1800" dirty="0" err="1">
                <a:latin typeface="Courier" pitchFamily="2" charset="0"/>
                <a:hlinkClick r:id="rId3"/>
              </a:rPr>
              <a:t>func</a:t>
            </a:r>
            <a:r>
              <a:rPr lang="en-US" sz="1800" dirty="0">
                <a:latin typeface="Courier" pitchFamily="2" charset="0"/>
                <a:hlinkClick r:id="rId3"/>
              </a:rPr>
              <a:t>)</a:t>
            </a:r>
            <a:endParaRPr lang="en-US" sz="1800" dirty="0">
              <a:latin typeface="Courier" pitchFamily="2" charset="0"/>
            </a:endParaRPr>
          </a:p>
          <a:p>
            <a:pPr lvl="1">
              <a:lnSpc>
                <a:spcPct val="100000"/>
              </a:lnSpc>
              <a:spcBef>
                <a:spcPts val="1000"/>
              </a:spcBef>
            </a:pPr>
            <a:r>
              <a:rPr lang="en-US" sz="2000" dirty="0"/>
              <a:t>Applies </a:t>
            </a:r>
            <a:r>
              <a:rPr lang="en-US" sz="2000" dirty="0" err="1"/>
              <a:t>func</a:t>
            </a:r>
            <a:r>
              <a:rPr lang="en-US" sz="2000" dirty="0"/>
              <a:t> (a function or list of functions) to return one row for each group</a:t>
            </a:r>
          </a:p>
          <a:p>
            <a:pPr lvl="1">
              <a:lnSpc>
                <a:spcPct val="100000"/>
              </a:lnSpc>
              <a:spcBef>
                <a:spcPts val="1000"/>
              </a:spcBef>
            </a:pPr>
            <a:r>
              <a:rPr lang="en-US" sz="2000" dirty="0"/>
              <a:t>Special aggregating functions like mean(), max(), and min() are also available</a:t>
            </a:r>
          </a:p>
        </p:txBody>
      </p:sp>
      <p:sp>
        <p:nvSpPr>
          <p:cNvPr id="4" name="Slide Number Placeholder 3">
            <a:extLst>
              <a:ext uri="{FF2B5EF4-FFF2-40B4-BE49-F238E27FC236}">
                <a16:creationId xmlns:a16="http://schemas.microsoft.com/office/drawing/2014/main" id="{A63FAAC4-C8C7-D04C-AE5D-3D1C664314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Tree>
    <p:extLst>
      <p:ext uri="{BB962C8B-B14F-4D97-AF65-F5344CB8AC3E}">
        <p14:creationId xmlns:p14="http://schemas.microsoft.com/office/powerpoint/2010/main" val="452620606"/>
      </p:ext>
    </p:extLst>
  </p:cSld>
  <p:clrMapOvr>
    <a:masterClrMapping/>
  </p:clrMapOvr>
</p:sld>
</file>

<file path=ppt/theme/theme1.xml><?xml version="1.0" encoding="utf-8"?>
<a:theme xmlns:a="http://schemas.openxmlformats.org/drawingml/2006/main" name="Set1">
  <a:themeElements>
    <a:clrScheme name="Brewer Set1">
      <a:dk1>
        <a:srgbClr val="000000"/>
      </a:dk1>
      <a:lt1>
        <a:srgbClr val="FFFFFF"/>
      </a:lt1>
      <a:dk2>
        <a:srgbClr val="44546A"/>
      </a:dk2>
      <a:lt2>
        <a:srgbClr val="E7E6E6"/>
      </a:lt2>
      <a:accent1>
        <a:srgbClr val="E31A1C"/>
      </a:accent1>
      <a:accent2>
        <a:srgbClr val="377EB8"/>
      </a:accent2>
      <a:accent3>
        <a:srgbClr val="4DAF49"/>
      </a:accent3>
      <a:accent4>
        <a:srgbClr val="A65628"/>
      </a:accent4>
      <a:accent5>
        <a:srgbClr val="984EA3"/>
      </a:accent5>
      <a:accent6>
        <a:srgbClr val="FF7F0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t1" id="{1994771E-CEFC-5548-B730-222E165B3CAB}" vid="{094B5332-0D11-B14E-95CE-D0DBA8DEDBA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Set1</Template>
  <TotalTime>5674</TotalTime>
  <Words>425</Words>
  <Application>Microsoft Macintosh PowerPoint</Application>
  <PresentationFormat>On-screen Show (16:9)</PresentationFormat>
  <Paragraphs>60</Paragraphs>
  <Slides>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Courier</vt:lpstr>
      <vt:lpstr>Set1</vt:lpstr>
      <vt:lpstr>Grouping and aggregating</vt:lpstr>
      <vt:lpstr>Learning goals: at the end of this lesson, you should be able to…</vt:lpstr>
      <vt:lpstr>Example data: Ten years of streamflow data from two gauges on Boulder Creek</vt:lpstr>
      <vt:lpstr>There are many smaller streams that flow into the downstream location.  How much of the total streamflow at the downstream gauge comes from the upstream gauge’s branch, on average?</vt:lpstr>
      <vt:lpstr>An aggregating function takes many data points and returns a single number that describes them all.</vt:lpstr>
      <vt:lpstr>Aggregating functions can be used  to compare groups of data with different properties </vt:lpstr>
      <vt:lpstr>Grouping and aggregating is needed for many methods of streamflow analysis. What other variables could we group by to learn about streamflow?</vt:lpstr>
      <vt:lpstr>Function reference: Grouping and aggregating using Python and pandas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Grouping and aggregating</dc:title>
  <cp:lastModifiedBy>Elsa Star Culler</cp:lastModifiedBy>
  <cp:revision>61</cp:revision>
  <dcterms:modified xsi:type="dcterms:W3CDTF">2021-03-29T15:27:01Z</dcterms:modified>
</cp:coreProperties>
</file>